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2" r:id="rId6"/>
  </p:sldMasterIdLst>
  <p:notesMasterIdLst>
    <p:notesMasterId r:id="rId54"/>
  </p:notesMasterIdLst>
  <p:handoutMasterIdLst>
    <p:handoutMasterId r:id="rId55"/>
  </p:handoutMasterIdLst>
  <p:sldIdLst>
    <p:sldId id="256" r:id="rId7"/>
    <p:sldId id="265" r:id="rId8"/>
    <p:sldId id="313" r:id="rId9"/>
    <p:sldId id="308" r:id="rId10"/>
    <p:sldId id="266" r:id="rId11"/>
    <p:sldId id="281" r:id="rId12"/>
    <p:sldId id="282" r:id="rId13"/>
    <p:sldId id="283" r:id="rId14"/>
    <p:sldId id="286" r:id="rId15"/>
    <p:sldId id="302" r:id="rId16"/>
    <p:sldId id="287" r:id="rId17"/>
    <p:sldId id="288" r:id="rId18"/>
    <p:sldId id="289" r:id="rId19"/>
    <p:sldId id="290" r:id="rId20"/>
    <p:sldId id="303" r:id="rId21"/>
    <p:sldId id="305" r:id="rId22"/>
    <p:sldId id="291" r:id="rId23"/>
    <p:sldId id="293" r:id="rId24"/>
    <p:sldId id="301" r:id="rId25"/>
    <p:sldId id="292" r:id="rId26"/>
    <p:sldId id="294" r:id="rId27"/>
    <p:sldId id="295" r:id="rId28"/>
    <p:sldId id="298" r:id="rId29"/>
    <p:sldId id="296" r:id="rId30"/>
    <p:sldId id="297" r:id="rId31"/>
    <p:sldId id="299" r:id="rId32"/>
    <p:sldId id="300" r:id="rId33"/>
    <p:sldId id="306" r:id="rId34"/>
    <p:sldId id="267" r:id="rId35"/>
    <p:sldId id="269" r:id="rId36"/>
    <p:sldId id="270" r:id="rId37"/>
    <p:sldId id="31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58" r:id="rId47"/>
    <p:sldId id="304" r:id="rId48"/>
    <p:sldId id="309" r:id="rId49"/>
    <p:sldId id="310" r:id="rId50"/>
    <p:sldId id="311" r:id="rId51"/>
    <p:sldId id="264" r:id="rId52"/>
    <p:sldId id="263" r:id="rId53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 autoAdjust="0"/>
    <p:restoredTop sz="87901" autoAdjust="0"/>
  </p:normalViewPr>
  <p:slideViewPr>
    <p:cSldViewPr snapToGrid="0">
      <p:cViewPr>
        <p:scale>
          <a:sx n="108" d="100"/>
          <a:sy n="108" d="100"/>
        </p:scale>
        <p:origin x="-408" y="-7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C6639-348A-F84B-9D03-58460898586E}" type="doc">
      <dgm:prSet loTypeId="urn:microsoft.com/office/officeart/2005/8/layout/cycle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02E4B-CDB4-AD4E-A5DD-8F860BF46ABD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Events</a:t>
          </a:r>
          <a:endParaRPr lang="en-US" dirty="0">
            <a:solidFill>
              <a:srgbClr val="FFFFFF"/>
            </a:solidFill>
          </a:endParaRPr>
        </a:p>
      </dgm:t>
    </dgm:pt>
    <dgm:pt modelId="{8F85AAD1-BE55-6644-8AE3-C5F6CBE6148E}" type="sibTrans" cxnId="{87CB0E51-9485-C74A-8069-F7BD517A8FA7}">
      <dgm:prSet/>
      <dgm:spPr/>
      <dgm:t>
        <a:bodyPr/>
        <a:lstStyle/>
        <a:p>
          <a:endParaRPr lang="en-US">
            <a:solidFill>
              <a:srgbClr val="FFFFFF"/>
            </a:solidFill>
          </a:endParaRPr>
        </a:p>
      </dgm:t>
    </dgm:pt>
    <dgm:pt modelId="{2AAFEE5B-1E79-0F46-A527-E311FEE8E5E0}" type="parTrans" cxnId="{87CB0E51-9485-C74A-8069-F7BD517A8FA7}">
      <dgm:prSet/>
      <dgm:spPr/>
      <dgm:t>
        <a:bodyPr/>
        <a:lstStyle/>
        <a:p>
          <a:endParaRPr lang="en-US"/>
        </a:p>
      </dgm:t>
    </dgm:pt>
    <dgm:pt modelId="{C2B3D655-EE41-B04B-9B01-456C7E91B84C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Read-store</a:t>
          </a:r>
          <a:endParaRPr lang="en-US" dirty="0">
            <a:solidFill>
              <a:srgbClr val="FFFFFF"/>
            </a:solidFill>
          </a:endParaRPr>
        </a:p>
      </dgm:t>
    </dgm:pt>
    <dgm:pt modelId="{B8A6570F-92A5-B545-978B-F8B97020769F}" type="parTrans" cxnId="{D1F00BEF-FEEC-8840-B287-591E5129C8BF}">
      <dgm:prSet/>
      <dgm:spPr/>
      <dgm:t>
        <a:bodyPr/>
        <a:lstStyle/>
        <a:p>
          <a:endParaRPr lang="en-US"/>
        </a:p>
      </dgm:t>
    </dgm:pt>
    <dgm:pt modelId="{889009A5-0CA3-7748-9CDA-5B5B1823FE23}" type="sibTrans" cxnId="{D1F00BEF-FEEC-8840-B287-591E5129C8BF}">
      <dgm:prSet/>
      <dgm:spPr/>
      <dgm:t>
        <a:bodyPr/>
        <a:lstStyle/>
        <a:p>
          <a:endParaRPr lang="en-US"/>
        </a:p>
      </dgm:t>
    </dgm:pt>
    <dgm:pt modelId="{EE4AC675-B79B-EA4F-A14E-FBBC6D1C8B80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Command</a:t>
          </a:r>
          <a:endParaRPr lang="en-US" dirty="0">
            <a:solidFill>
              <a:srgbClr val="FFFFFF"/>
            </a:solidFill>
          </a:endParaRPr>
        </a:p>
      </dgm:t>
    </dgm:pt>
    <dgm:pt modelId="{A294201D-252D-C648-A610-22C114ECE78B}" type="parTrans" cxnId="{EE6C184B-1307-0246-A217-E95AFBEA970D}">
      <dgm:prSet/>
      <dgm:spPr/>
      <dgm:t>
        <a:bodyPr/>
        <a:lstStyle/>
        <a:p>
          <a:endParaRPr lang="en-US"/>
        </a:p>
      </dgm:t>
    </dgm:pt>
    <dgm:pt modelId="{3D689402-4603-F84B-8FFA-2A0AA595BD24}" type="sibTrans" cxnId="{EE6C184B-1307-0246-A217-E95AFBEA970D}">
      <dgm:prSet/>
      <dgm:spPr/>
      <dgm:t>
        <a:bodyPr/>
        <a:lstStyle/>
        <a:p>
          <a:endParaRPr lang="en-US"/>
        </a:p>
      </dgm:t>
    </dgm:pt>
    <dgm:pt modelId="{BBC5DD41-7E7F-FB4B-920A-040A0E88C668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Write-store</a:t>
          </a:r>
          <a:endParaRPr lang="en-US" dirty="0">
            <a:solidFill>
              <a:srgbClr val="FFFFFF"/>
            </a:solidFill>
          </a:endParaRPr>
        </a:p>
      </dgm:t>
    </dgm:pt>
    <dgm:pt modelId="{D531FC4A-AAD4-8B49-8AC5-5A4B6B10F1AD}" type="parTrans" cxnId="{DB5CA6D7-B1BD-514B-A79B-859AEE0BEA1F}">
      <dgm:prSet/>
      <dgm:spPr/>
      <dgm:t>
        <a:bodyPr/>
        <a:lstStyle/>
        <a:p>
          <a:endParaRPr lang="en-US"/>
        </a:p>
      </dgm:t>
    </dgm:pt>
    <dgm:pt modelId="{EA7525A8-0336-024C-85C3-9E30568A4BE6}" type="sibTrans" cxnId="{DB5CA6D7-B1BD-514B-A79B-859AEE0BEA1F}">
      <dgm:prSet/>
      <dgm:spPr/>
      <dgm:t>
        <a:bodyPr/>
        <a:lstStyle/>
        <a:p>
          <a:endParaRPr lang="en-US"/>
        </a:p>
      </dgm:t>
    </dgm:pt>
    <dgm:pt modelId="{B9831F85-9F4E-1644-AAEB-21A747E76D86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UI</a:t>
          </a:r>
          <a:endParaRPr lang="en-US" dirty="0">
            <a:solidFill>
              <a:srgbClr val="FFFFFF"/>
            </a:solidFill>
          </a:endParaRPr>
        </a:p>
      </dgm:t>
    </dgm:pt>
    <dgm:pt modelId="{205EA3A9-0A65-ED49-B476-2ABC3B1E1482}" type="parTrans" cxnId="{7542BF3A-4022-6B4A-86AD-AC4B73083CF9}">
      <dgm:prSet/>
      <dgm:spPr/>
      <dgm:t>
        <a:bodyPr/>
        <a:lstStyle/>
        <a:p>
          <a:endParaRPr lang="en-US"/>
        </a:p>
      </dgm:t>
    </dgm:pt>
    <dgm:pt modelId="{A26845FA-0B24-8046-AFA8-E646BFC51661}" type="sibTrans" cxnId="{7542BF3A-4022-6B4A-86AD-AC4B73083CF9}">
      <dgm:prSet/>
      <dgm:spPr/>
      <dgm:t>
        <a:bodyPr/>
        <a:lstStyle/>
        <a:p>
          <a:endParaRPr lang="en-US"/>
        </a:p>
      </dgm:t>
    </dgm:pt>
    <dgm:pt modelId="{5FADBBB9-8077-854B-9438-0C7185B2BDE0}" type="pres">
      <dgm:prSet presAssocID="{F2AC6639-348A-F84B-9D03-58460898586E}" presName="cycle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EDF17B-090B-A240-B1C3-B01DE3CAD5C1}" type="pres">
      <dgm:prSet presAssocID="{4C602E4B-CDB4-AD4E-A5DD-8F860BF46ABD}" presName="dummy" presStyleCnt="0"/>
      <dgm:spPr/>
    </dgm:pt>
    <dgm:pt modelId="{779C01D5-B855-204B-B3FB-DD550E97DB28}" type="pres">
      <dgm:prSet presAssocID="{4C602E4B-CDB4-AD4E-A5DD-8F860BF46ABD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308CF-493E-014B-A9C5-AEFB9AD713AD}" type="pres">
      <dgm:prSet presAssocID="{8F85AAD1-BE55-6644-8AE3-C5F6CBE6148E}" presName="sibTrans" presStyleLbl="node1" presStyleIdx="0" presStyleCnt="5"/>
      <dgm:spPr/>
      <dgm:t>
        <a:bodyPr/>
        <a:lstStyle/>
        <a:p>
          <a:endParaRPr lang="en-US"/>
        </a:p>
      </dgm:t>
    </dgm:pt>
    <dgm:pt modelId="{05F6D59C-9BF3-6948-A880-392B0903BB89}" type="pres">
      <dgm:prSet presAssocID="{C2B3D655-EE41-B04B-9B01-456C7E91B84C}" presName="dummy" presStyleCnt="0"/>
      <dgm:spPr/>
    </dgm:pt>
    <dgm:pt modelId="{118962CB-1468-6D4F-8F53-3415F9B8A508}" type="pres">
      <dgm:prSet presAssocID="{C2B3D655-EE41-B04B-9B01-456C7E91B84C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0D653-CD0E-E44C-B845-F6E14A5F2ACC}" type="pres">
      <dgm:prSet presAssocID="{889009A5-0CA3-7748-9CDA-5B5B1823FE23}" presName="sibTrans" presStyleLbl="node1" presStyleIdx="1" presStyleCnt="5"/>
      <dgm:spPr/>
      <dgm:t>
        <a:bodyPr/>
        <a:lstStyle/>
        <a:p>
          <a:endParaRPr lang="en-US"/>
        </a:p>
      </dgm:t>
    </dgm:pt>
    <dgm:pt modelId="{654E19CC-C55B-3A4F-807A-EC16BE5D706C}" type="pres">
      <dgm:prSet presAssocID="{B9831F85-9F4E-1644-AAEB-21A747E76D86}" presName="dummy" presStyleCnt="0"/>
      <dgm:spPr/>
    </dgm:pt>
    <dgm:pt modelId="{734B8564-3E6B-704C-9B79-FA45D0BD928B}" type="pres">
      <dgm:prSet presAssocID="{B9831F85-9F4E-1644-AAEB-21A747E76D8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761E5-5172-C549-966E-30CF60CB10A1}" type="pres">
      <dgm:prSet presAssocID="{A26845FA-0B24-8046-AFA8-E646BFC51661}" presName="sibTrans" presStyleLbl="node1" presStyleIdx="2" presStyleCnt="5"/>
      <dgm:spPr/>
      <dgm:t>
        <a:bodyPr/>
        <a:lstStyle/>
        <a:p>
          <a:endParaRPr lang="en-US"/>
        </a:p>
      </dgm:t>
    </dgm:pt>
    <dgm:pt modelId="{D1EF3C60-FCD2-8747-9036-457A41798F57}" type="pres">
      <dgm:prSet presAssocID="{EE4AC675-B79B-EA4F-A14E-FBBC6D1C8B80}" presName="dummy" presStyleCnt="0"/>
      <dgm:spPr/>
    </dgm:pt>
    <dgm:pt modelId="{38EFCC13-EC77-3C49-BAC8-B2B9CC05B1F0}" type="pres">
      <dgm:prSet presAssocID="{EE4AC675-B79B-EA4F-A14E-FBBC6D1C8B8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AC2D-F879-744F-AD41-7CF91921618F}" type="pres">
      <dgm:prSet presAssocID="{3D689402-4603-F84B-8FFA-2A0AA595BD24}" presName="sibTrans" presStyleLbl="node1" presStyleIdx="3" presStyleCnt="5"/>
      <dgm:spPr/>
      <dgm:t>
        <a:bodyPr/>
        <a:lstStyle/>
        <a:p>
          <a:endParaRPr lang="en-US"/>
        </a:p>
      </dgm:t>
    </dgm:pt>
    <dgm:pt modelId="{F7AF38BA-7E86-5B4E-8EF4-B28745A9147D}" type="pres">
      <dgm:prSet presAssocID="{BBC5DD41-7E7F-FB4B-920A-040A0E88C668}" presName="dummy" presStyleCnt="0"/>
      <dgm:spPr/>
    </dgm:pt>
    <dgm:pt modelId="{4A0F3D63-F239-3947-88FF-C9A8D6D84B00}" type="pres">
      <dgm:prSet presAssocID="{BBC5DD41-7E7F-FB4B-920A-040A0E88C66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063B4-B5B0-074D-B594-D103091880BE}" type="pres">
      <dgm:prSet presAssocID="{EA7525A8-0336-024C-85C3-9E30568A4BE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87CB0E51-9485-C74A-8069-F7BD517A8FA7}" srcId="{F2AC6639-348A-F84B-9D03-58460898586E}" destId="{4C602E4B-CDB4-AD4E-A5DD-8F860BF46ABD}" srcOrd="0" destOrd="0" parTransId="{2AAFEE5B-1E79-0F46-A527-E311FEE8E5E0}" sibTransId="{8F85AAD1-BE55-6644-8AE3-C5F6CBE6148E}"/>
    <dgm:cxn modelId="{F4EE876F-8D0F-E746-9032-608A14BF3182}" type="presOf" srcId="{EA7525A8-0336-024C-85C3-9E30568A4BE6}" destId="{234063B4-B5B0-074D-B594-D103091880BE}" srcOrd="0" destOrd="0" presId="urn:microsoft.com/office/officeart/2005/8/layout/cycle1"/>
    <dgm:cxn modelId="{DB5CA6D7-B1BD-514B-A79B-859AEE0BEA1F}" srcId="{F2AC6639-348A-F84B-9D03-58460898586E}" destId="{BBC5DD41-7E7F-FB4B-920A-040A0E88C668}" srcOrd="4" destOrd="0" parTransId="{D531FC4A-AAD4-8B49-8AC5-5A4B6B10F1AD}" sibTransId="{EA7525A8-0336-024C-85C3-9E30568A4BE6}"/>
    <dgm:cxn modelId="{1DED2508-3B1C-254C-98C7-F05D8F397BC4}" type="presOf" srcId="{A26845FA-0B24-8046-AFA8-E646BFC51661}" destId="{4E0761E5-5172-C549-966E-30CF60CB10A1}" srcOrd="0" destOrd="0" presId="urn:microsoft.com/office/officeart/2005/8/layout/cycle1"/>
    <dgm:cxn modelId="{AFED76B1-4488-E04E-9F5C-70673197C4D8}" type="presOf" srcId="{8F85AAD1-BE55-6644-8AE3-C5F6CBE6148E}" destId="{9D8308CF-493E-014B-A9C5-AEFB9AD713AD}" srcOrd="0" destOrd="0" presId="urn:microsoft.com/office/officeart/2005/8/layout/cycle1"/>
    <dgm:cxn modelId="{E6C93CD9-8CD4-8940-A285-310E8903ADD6}" type="presOf" srcId="{F2AC6639-348A-F84B-9D03-58460898586E}" destId="{5FADBBB9-8077-854B-9438-0C7185B2BDE0}" srcOrd="0" destOrd="0" presId="urn:microsoft.com/office/officeart/2005/8/layout/cycle1"/>
    <dgm:cxn modelId="{9F2602B9-DCC3-9B40-B980-0DF440EE544B}" type="presOf" srcId="{3D689402-4603-F84B-8FFA-2A0AA595BD24}" destId="{AB71AC2D-F879-744F-AD41-7CF91921618F}" srcOrd="0" destOrd="0" presId="urn:microsoft.com/office/officeart/2005/8/layout/cycle1"/>
    <dgm:cxn modelId="{5BA89742-8B28-7043-AAE3-7D43A43D1481}" type="presOf" srcId="{4C602E4B-CDB4-AD4E-A5DD-8F860BF46ABD}" destId="{779C01D5-B855-204B-B3FB-DD550E97DB28}" srcOrd="0" destOrd="0" presId="urn:microsoft.com/office/officeart/2005/8/layout/cycle1"/>
    <dgm:cxn modelId="{5FD25C77-151C-6448-8076-BFFD224690BE}" type="presOf" srcId="{C2B3D655-EE41-B04B-9B01-456C7E91B84C}" destId="{118962CB-1468-6D4F-8F53-3415F9B8A508}" srcOrd="0" destOrd="0" presId="urn:microsoft.com/office/officeart/2005/8/layout/cycle1"/>
    <dgm:cxn modelId="{EE6C184B-1307-0246-A217-E95AFBEA970D}" srcId="{F2AC6639-348A-F84B-9D03-58460898586E}" destId="{EE4AC675-B79B-EA4F-A14E-FBBC6D1C8B80}" srcOrd="3" destOrd="0" parTransId="{A294201D-252D-C648-A610-22C114ECE78B}" sibTransId="{3D689402-4603-F84B-8FFA-2A0AA595BD24}"/>
    <dgm:cxn modelId="{D1F00BEF-FEEC-8840-B287-591E5129C8BF}" srcId="{F2AC6639-348A-F84B-9D03-58460898586E}" destId="{C2B3D655-EE41-B04B-9B01-456C7E91B84C}" srcOrd="1" destOrd="0" parTransId="{B8A6570F-92A5-B545-978B-F8B97020769F}" sibTransId="{889009A5-0CA3-7748-9CDA-5B5B1823FE23}"/>
    <dgm:cxn modelId="{1DE8F11B-58DA-B24A-BA41-DA7EB42DE7D5}" type="presOf" srcId="{B9831F85-9F4E-1644-AAEB-21A747E76D86}" destId="{734B8564-3E6B-704C-9B79-FA45D0BD928B}" srcOrd="0" destOrd="0" presId="urn:microsoft.com/office/officeart/2005/8/layout/cycle1"/>
    <dgm:cxn modelId="{E9A73933-2C6C-9649-8BA9-6C07773DDC5B}" type="presOf" srcId="{889009A5-0CA3-7748-9CDA-5B5B1823FE23}" destId="{C220D653-CD0E-E44C-B845-F6E14A5F2ACC}" srcOrd="0" destOrd="0" presId="urn:microsoft.com/office/officeart/2005/8/layout/cycle1"/>
    <dgm:cxn modelId="{7542BF3A-4022-6B4A-86AD-AC4B73083CF9}" srcId="{F2AC6639-348A-F84B-9D03-58460898586E}" destId="{B9831F85-9F4E-1644-AAEB-21A747E76D86}" srcOrd="2" destOrd="0" parTransId="{205EA3A9-0A65-ED49-B476-2ABC3B1E1482}" sibTransId="{A26845FA-0B24-8046-AFA8-E646BFC51661}"/>
    <dgm:cxn modelId="{A7B92819-C64F-8C4C-AC83-78AB63C908C0}" type="presOf" srcId="{EE4AC675-B79B-EA4F-A14E-FBBC6D1C8B80}" destId="{38EFCC13-EC77-3C49-BAC8-B2B9CC05B1F0}" srcOrd="0" destOrd="0" presId="urn:microsoft.com/office/officeart/2005/8/layout/cycle1"/>
    <dgm:cxn modelId="{71D0031E-DA64-5D4D-AFD3-DA8983F6EC3F}" type="presOf" srcId="{BBC5DD41-7E7F-FB4B-920A-040A0E88C668}" destId="{4A0F3D63-F239-3947-88FF-C9A8D6D84B00}" srcOrd="0" destOrd="0" presId="urn:microsoft.com/office/officeart/2005/8/layout/cycle1"/>
    <dgm:cxn modelId="{D8B44FF1-F3CF-F44E-967A-D1E688A04FC6}" type="presParOf" srcId="{5FADBBB9-8077-854B-9438-0C7185B2BDE0}" destId="{A6EDF17B-090B-A240-B1C3-B01DE3CAD5C1}" srcOrd="0" destOrd="0" presId="urn:microsoft.com/office/officeart/2005/8/layout/cycle1"/>
    <dgm:cxn modelId="{B03915B4-CC5C-4B4A-944B-B3FAE5D5AF3F}" type="presParOf" srcId="{5FADBBB9-8077-854B-9438-0C7185B2BDE0}" destId="{779C01D5-B855-204B-B3FB-DD550E97DB28}" srcOrd="1" destOrd="0" presId="urn:microsoft.com/office/officeart/2005/8/layout/cycle1"/>
    <dgm:cxn modelId="{0F2FB3E5-9044-814B-8645-68B7F796D94D}" type="presParOf" srcId="{5FADBBB9-8077-854B-9438-0C7185B2BDE0}" destId="{9D8308CF-493E-014B-A9C5-AEFB9AD713AD}" srcOrd="2" destOrd="0" presId="urn:microsoft.com/office/officeart/2005/8/layout/cycle1"/>
    <dgm:cxn modelId="{D41A89A1-BEEC-6F40-95DB-F8AF1B68A056}" type="presParOf" srcId="{5FADBBB9-8077-854B-9438-0C7185B2BDE0}" destId="{05F6D59C-9BF3-6948-A880-392B0903BB89}" srcOrd="3" destOrd="0" presId="urn:microsoft.com/office/officeart/2005/8/layout/cycle1"/>
    <dgm:cxn modelId="{E5378E2B-0A53-1146-8626-ECFAA55A1D40}" type="presParOf" srcId="{5FADBBB9-8077-854B-9438-0C7185B2BDE0}" destId="{118962CB-1468-6D4F-8F53-3415F9B8A508}" srcOrd="4" destOrd="0" presId="urn:microsoft.com/office/officeart/2005/8/layout/cycle1"/>
    <dgm:cxn modelId="{3BD2B31D-DA3C-8849-AACC-D159D6EF93EB}" type="presParOf" srcId="{5FADBBB9-8077-854B-9438-0C7185B2BDE0}" destId="{C220D653-CD0E-E44C-B845-F6E14A5F2ACC}" srcOrd="5" destOrd="0" presId="urn:microsoft.com/office/officeart/2005/8/layout/cycle1"/>
    <dgm:cxn modelId="{BB02BE0E-B707-9642-8627-54FC137E12FD}" type="presParOf" srcId="{5FADBBB9-8077-854B-9438-0C7185B2BDE0}" destId="{654E19CC-C55B-3A4F-807A-EC16BE5D706C}" srcOrd="6" destOrd="0" presId="urn:microsoft.com/office/officeart/2005/8/layout/cycle1"/>
    <dgm:cxn modelId="{A73BE2FE-597D-404F-8264-C22F4F2DF305}" type="presParOf" srcId="{5FADBBB9-8077-854B-9438-0C7185B2BDE0}" destId="{734B8564-3E6B-704C-9B79-FA45D0BD928B}" srcOrd="7" destOrd="0" presId="urn:microsoft.com/office/officeart/2005/8/layout/cycle1"/>
    <dgm:cxn modelId="{1C286335-92D1-B941-8115-1F2650208F37}" type="presParOf" srcId="{5FADBBB9-8077-854B-9438-0C7185B2BDE0}" destId="{4E0761E5-5172-C549-966E-30CF60CB10A1}" srcOrd="8" destOrd="0" presId="urn:microsoft.com/office/officeart/2005/8/layout/cycle1"/>
    <dgm:cxn modelId="{C2AC9A1E-CBF3-EA46-9CBA-1E22DFEB1137}" type="presParOf" srcId="{5FADBBB9-8077-854B-9438-0C7185B2BDE0}" destId="{D1EF3C60-FCD2-8747-9036-457A41798F57}" srcOrd="9" destOrd="0" presId="urn:microsoft.com/office/officeart/2005/8/layout/cycle1"/>
    <dgm:cxn modelId="{F7130C32-4192-8640-9282-3028E5D6A8D1}" type="presParOf" srcId="{5FADBBB9-8077-854B-9438-0C7185B2BDE0}" destId="{38EFCC13-EC77-3C49-BAC8-B2B9CC05B1F0}" srcOrd="10" destOrd="0" presId="urn:microsoft.com/office/officeart/2005/8/layout/cycle1"/>
    <dgm:cxn modelId="{D300F38B-448F-BA40-91EF-19AA332F4135}" type="presParOf" srcId="{5FADBBB9-8077-854B-9438-0C7185B2BDE0}" destId="{AB71AC2D-F879-744F-AD41-7CF91921618F}" srcOrd="11" destOrd="0" presId="urn:microsoft.com/office/officeart/2005/8/layout/cycle1"/>
    <dgm:cxn modelId="{B5E3DCF6-7682-2742-9D28-C64A464ECF69}" type="presParOf" srcId="{5FADBBB9-8077-854B-9438-0C7185B2BDE0}" destId="{F7AF38BA-7E86-5B4E-8EF4-B28745A9147D}" srcOrd="12" destOrd="0" presId="urn:microsoft.com/office/officeart/2005/8/layout/cycle1"/>
    <dgm:cxn modelId="{4776AC1E-7AF6-9A43-A489-97914755FC1B}" type="presParOf" srcId="{5FADBBB9-8077-854B-9438-0C7185B2BDE0}" destId="{4A0F3D63-F239-3947-88FF-C9A8D6D84B00}" srcOrd="13" destOrd="0" presId="urn:microsoft.com/office/officeart/2005/8/layout/cycle1"/>
    <dgm:cxn modelId="{83991D80-824D-7643-A0F3-B990716BCC6A}" type="presParOf" srcId="{5FADBBB9-8077-854B-9438-0C7185B2BDE0}" destId="{234063B4-B5B0-074D-B594-D103091880B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3C986F48-0C6C-44BC-BB3D-B4B40054381D}">
      <dgm:prSet phldrT="[Text]"/>
      <dgm:spPr/>
      <dgm:t>
        <a:bodyPr/>
        <a:lstStyle/>
        <a:p>
          <a:r>
            <a:rPr lang="en-US" smtClean="0"/>
            <a:t>Available</a:t>
          </a:r>
          <a:endParaRPr lang="en-US" dirty="0"/>
        </a:p>
      </dgm:t>
    </dgm:pt>
    <dgm:pt modelId="{087FCF69-F38A-4767-B4A5-3B179808ED9A}" type="parTrans" cxnId="{F9546045-0EA0-491B-8A1C-FBBA28BCDCEA}">
      <dgm:prSet/>
      <dgm:spPr/>
      <dgm:t>
        <a:bodyPr/>
        <a:lstStyle/>
        <a:p>
          <a:endParaRPr lang="en-US"/>
        </a:p>
      </dgm:t>
    </dgm:pt>
    <dgm:pt modelId="{59F11F08-6FB2-40A6-B11A-C28F0FE0CC73}" type="sibTrans" cxnId="{F9546045-0EA0-491B-8A1C-FBBA28BCDCEA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 custRadScaleRad="96131" custRadScaleInc="-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 custScaleY="6332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CDBB7A0-6867-4616-9992-137665D3D53B}" type="pres">
      <dgm:prSet presAssocID="{3C986F48-0C6C-44BC-BB3D-B4B40054381D}" presName="node" presStyleLbl="node1" presStyleIdx="1" presStyleCnt="3" custRadScaleRad="111336" custRadScaleInc="-55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D0222-C049-4032-A2E7-71D04142EFEE}" type="pres">
      <dgm:prSet presAssocID="{59F11F08-6FB2-40A6-B11A-C28F0FE0CC7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C9F573A-2DBD-489A-B1D2-E423A3950703}" type="pres">
      <dgm:prSet presAssocID="{59F11F08-6FB2-40A6-B11A-C28F0FE0CC7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F8A3AE-E2AC-466B-B271-83DBBB5D6171}" type="pres">
      <dgm:prSet presAssocID="{9F741120-9200-4306-83DA-FAE35562382A}" presName="node" presStyleLbl="node1" presStyleIdx="2" presStyleCnt="3" custRadScaleRad="111831" custRadScaleInc="5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 custScaleY="6332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C1E5D2-3AA8-4554-A524-4E7478C0A18C}" type="presOf" srcId="{50B32CE1-3FA2-4F27-A529-C0E7696826F4}" destId="{08077DD3-7BC6-4948-83C2-AF26831148BB}" srcOrd="1" destOrd="0" presId="urn:microsoft.com/office/officeart/2005/8/layout/cycle7"/>
    <dgm:cxn modelId="{5FCCA79D-E384-4AE9-9E8C-AE9129568FE5}" type="presOf" srcId="{C5AFB91B-3503-4C9F-A25E-4A808DD1E105}" destId="{728E975B-71B8-47DF-BDF9-4F3C966F2F70}" srcOrd="0" destOrd="0" presId="urn:microsoft.com/office/officeart/2005/8/layout/cycle7"/>
    <dgm:cxn modelId="{BE0188CF-B186-4306-90DC-D5F93AC1D23C}" type="presOf" srcId="{3C986F48-0C6C-44BC-BB3D-B4B40054381D}" destId="{4CDBB7A0-6867-4616-9992-137665D3D53B}" srcOrd="0" destOrd="0" presId="urn:microsoft.com/office/officeart/2005/8/layout/cycle7"/>
    <dgm:cxn modelId="{49AF94C0-F3D1-4F86-A001-51FED8358A74}" type="presOf" srcId="{50B32CE1-3FA2-4F27-A529-C0E7696826F4}" destId="{DE7D1722-1800-4FBE-A27B-7DF58B6ABC70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94430D93-1DC2-4635-982F-93A7AE5D3050}" type="presOf" srcId="{EC7D28E9-AC6B-44F3-8EB7-E53EF51B2A78}" destId="{CE45B9D5-6C5A-4F99-B673-C0927050AB47}" srcOrd="1" destOrd="0" presId="urn:microsoft.com/office/officeart/2005/8/layout/cycle7"/>
    <dgm:cxn modelId="{DB5579AB-077E-47C2-A3FF-5A3DCF94815B}" type="presOf" srcId="{9F741120-9200-4306-83DA-FAE35562382A}" destId="{83F8A3AE-E2AC-466B-B271-83DBBB5D6171}" srcOrd="0" destOrd="0" presId="urn:microsoft.com/office/officeart/2005/8/layout/cycle7"/>
    <dgm:cxn modelId="{61F13EDA-3F8A-47B4-8470-9617C40B2366}" type="presOf" srcId="{59F11F08-6FB2-40A6-B11A-C28F0FE0CC73}" destId="{BC9F573A-2DBD-489A-B1D2-E423A3950703}" srcOrd="1" destOrd="0" presId="urn:microsoft.com/office/officeart/2005/8/layout/cycle7"/>
    <dgm:cxn modelId="{D0E16BBC-287F-4F7B-80D7-4774AF200ECA}" type="presOf" srcId="{59F11F08-6FB2-40A6-B11A-C28F0FE0CC73}" destId="{CBED0222-C049-4032-A2E7-71D04142EFEE}" srcOrd="0" destOrd="0" presId="urn:microsoft.com/office/officeart/2005/8/layout/cycle7"/>
    <dgm:cxn modelId="{F9546045-0EA0-491B-8A1C-FBBA28BCDCEA}" srcId="{C5AFB91B-3503-4C9F-A25E-4A808DD1E105}" destId="{3C986F48-0C6C-44BC-BB3D-B4B40054381D}" srcOrd="1" destOrd="0" parTransId="{087FCF69-F38A-4767-B4A5-3B179808ED9A}" sibTransId="{59F11F08-6FB2-40A6-B11A-C28F0FE0CC73}"/>
    <dgm:cxn modelId="{FC1167D0-D6DA-4D13-8273-F6A58B8B4F6B}" type="presOf" srcId="{EC7D28E9-AC6B-44F3-8EB7-E53EF51B2A78}" destId="{79C1BC8E-2B81-4C5D-826D-AC6F768D53E6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106971E9-9A8F-4D71-8C50-4CDA96379B8C}" type="presOf" srcId="{02D81A3D-96CB-4B2C-9381-532603614704}" destId="{A0A63CA1-790D-4BE1-BFFD-8429CDB35C48}" srcOrd="0" destOrd="0" presId="urn:microsoft.com/office/officeart/2005/8/layout/cycle7"/>
    <dgm:cxn modelId="{5F36BB11-E6C5-441E-AB37-9B2CC4F82EC1}" type="presParOf" srcId="{728E975B-71B8-47DF-BDF9-4F3C966F2F70}" destId="{A0A63CA1-790D-4BE1-BFFD-8429CDB35C48}" srcOrd="0" destOrd="0" presId="urn:microsoft.com/office/officeart/2005/8/layout/cycle7"/>
    <dgm:cxn modelId="{F845ABCB-10D9-43AD-9EB8-957FB7CF1D98}" type="presParOf" srcId="{728E975B-71B8-47DF-BDF9-4F3C966F2F70}" destId="{DE7D1722-1800-4FBE-A27B-7DF58B6ABC70}" srcOrd="1" destOrd="0" presId="urn:microsoft.com/office/officeart/2005/8/layout/cycle7"/>
    <dgm:cxn modelId="{7D08EED1-D787-48B5-BB61-C18A872B5B24}" type="presParOf" srcId="{DE7D1722-1800-4FBE-A27B-7DF58B6ABC70}" destId="{08077DD3-7BC6-4948-83C2-AF26831148BB}" srcOrd="0" destOrd="0" presId="urn:microsoft.com/office/officeart/2005/8/layout/cycle7"/>
    <dgm:cxn modelId="{F591A4F5-E6FF-4A7E-9EB7-9C409DE7C2BB}" type="presParOf" srcId="{728E975B-71B8-47DF-BDF9-4F3C966F2F70}" destId="{4CDBB7A0-6867-4616-9992-137665D3D53B}" srcOrd="2" destOrd="0" presId="urn:microsoft.com/office/officeart/2005/8/layout/cycle7"/>
    <dgm:cxn modelId="{645938EA-2E70-4A1F-BCB2-5BD1D28FDBE0}" type="presParOf" srcId="{728E975B-71B8-47DF-BDF9-4F3C966F2F70}" destId="{CBED0222-C049-4032-A2E7-71D04142EFEE}" srcOrd="3" destOrd="0" presId="urn:microsoft.com/office/officeart/2005/8/layout/cycle7"/>
    <dgm:cxn modelId="{0A0797F2-890E-4886-BAA0-A4D9049C767D}" type="presParOf" srcId="{CBED0222-C049-4032-A2E7-71D04142EFEE}" destId="{BC9F573A-2DBD-489A-B1D2-E423A3950703}" srcOrd="0" destOrd="0" presId="urn:microsoft.com/office/officeart/2005/8/layout/cycle7"/>
    <dgm:cxn modelId="{2906F0F5-B2AE-4132-BD50-E17B0BBA85BB}" type="presParOf" srcId="{728E975B-71B8-47DF-BDF9-4F3C966F2F70}" destId="{83F8A3AE-E2AC-466B-B271-83DBBB5D6171}" srcOrd="4" destOrd="0" presId="urn:microsoft.com/office/officeart/2005/8/layout/cycle7"/>
    <dgm:cxn modelId="{CCD7541B-D948-4589-ABE8-753EA4BE958B}" type="presParOf" srcId="{728E975B-71B8-47DF-BDF9-4F3C966F2F70}" destId="{79C1BC8E-2B81-4C5D-826D-AC6F768D53E6}" srcOrd="5" destOrd="0" presId="urn:microsoft.com/office/officeart/2005/8/layout/cycle7"/>
    <dgm:cxn modelId="{7B0B8228-A99C-48D5-804C-B8679359A67D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C01D5-B855-204B-B3FB-DD550E97DB28}">
      <dsp:nvSpPr>
        <dsp:cNvPr id="0" name=""/>
        <dsp:cNvSpPr/>
      </dsp:nvSpPr>
      <dsp:spPr>
        <a:xfrm>
          <a:off x="2016098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Events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2016098" y="38276"/>
        <a:ext cx="1288377" cy="1288377"/>
      </dsp:txXfrm>
    </dsp:sp>
    <dsp:sp modelId="{9D8308CF-493E-014B-A9C5-AEFB9AD713AD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1106251"/>
            <a:gd name="adj4" fmla="val 12634205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8962CB-1468-6D4F-8F53-3415F9B8A508}">
      <dsp:nvSpPr>
        <dsp:cNvPr id="0" name=""/>
        <dsp:cNvSpPr/>
      </dsp:nvSpPr>
      <dsp:spPr>
        <a:xfrm>
          <a:off x="1237151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Read-store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1237151" y="2435630"/>
        <a:ext cx="1288377" cy="1288377"/>
      </dsp:txXfrm>
    </dsp:sp>
    <dsp:sp modelId="{C220D653-CD0E-E44C-B845-F6E14A5F2ACC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6784777"/>
            <a:gd name="adj4" fmla="val 8547050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4B8564-3E6B-704C-9B79-FA45D0BD928B}">
      <dsp:nvSpPr>
        <dsp:cNvPr id="0" name=""/>
        <dsp:cNvSpPr/>
      </dsp:nvSpPr>
      <dsp:spPr>
        <a:xfrm>
          <a:off x="3276462" y="3917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UI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3276462" y="3917276"/>
        <a:ext cx="1288377" cy="1288377"/>
      </dsp:txXfrm>
    </dsp:sp>
    <dsp:sp modelId="{4E0761E5-5172-C549-966E-30CF60CB10A1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588739"/>
            <a:gd name="adj4" fmla="val 4351012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EFCC13-EC77-3C49-BAC8-B2B9CC05B1F0}">
      <dsp:nvSpPr>
        <dsp:cNvPr id="0" name=""/>
        <dsp:cNvSpPr/>
      </dsp:nvSpPr>
      <dsp:spPr>
        <a:xfrm>
          <a:off x="5315772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Command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5315772" y="2435630"/>
        <a:ext cx="1288377" cy="1288377"/>
      </dsp:txXfrm>
    </dsp:sp>
    <dsp:sp modelId="{AB71AC2D-F879-744F-AD41-7CF91921618F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0101584"/>
            <a:gd name="adj4" fmla="val 29537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F3D63-F239-3947-88FF-C9A8D6D84B00}">
      <dsp:nvSpPr>
        <dsp:cNvPr id="0" name=""/>
        <dsp:cNvSpPr/>
      </dsp:nvSpPr>
      <dsp:spPr>
        <a:xfrm>
          <a:off x="4536825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Write-store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4536825" y="38276"/>
        <a:ext cx="1288377" cy="1288377"/>
      </dsp:txXfrm>
    </dsp:sp>
    <dsp:sp modelId="{234063B4-B5B0-074D-B594-D103091880BE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5533790"/>
            <a:gd name="adj4" fmla="val 17201999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2228453" y="80960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Partition tolerant</a:t>
          </a:r>
          <a:endParaRPr lang="en-US" sz="2800" kern="1200" dirty="0"/>
        </a:p>
      </dsp:txBody>
      <dsp:txXfrm>
        <a:off x="2260244" y="112751"/>
        <a:ext cx="2107243" cy="1021830"/>
      </dsp:txXfrm>
    </dsp:sp>
    <dsp:sp modelId="{DE7D1722-1800-4FBE-A27B-7DF58B6ABC70}">
      <dsp:nvSpPr>
        <dsp:cNvPr id="0" name=""/>
        <dsp:cNvSpPr/>
      </dsp:nvSpPr>
      <dsp:spPr>
        <a:xfrm rot="3338416">
          <a:off x="3564728" y="2014801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636896" y="2062913"/>
        <a:ext cx="1420594" cy="144336"/>
      </dsp:txXfrm>
    </dsp:sp>
    <dsp:sp modelId="{4CDBB7A0-6867-4616-9992-137665D3D53B}">
      <dsp:nvSpPr>
        <dsp:cNvPr id="0" name=""/>
        <dsp:cNvSpPr/>
      </dsp:nvSpPr>
      <dsp:spPr>
        <a:xfrm>
          <a:off x="4295109" y="3103789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Available</a:t>
          </a:r>
          <a:endParaRPr lang="en-US" sz="2800" kern="1200" dirty="0"/>
        </a:p>
      </dsp:txBody>
      <dsp:txXfrm>
        <a:off x="4326900" y="3135580"/>
        <a:ext cx="2107243" cy="1021830"/>
      </dsp:txXfrm>
    </dsp:sp>
    <dsp:sp modelId="{CBED0222-C049-4032-A2E7-71D04142EFEE}">
      <dsp:nvSpPr>
        <dsp:cNvPr id="0" name=""/>
        <dsp:cNvSpPr/>
      </dsp:nvSpPr>
      <dsp:spPr>
        <a:xfrm rot="10800012">
          <a:off x="2534562" y="3456541"/>
          <a:ext cx="1564930" cy="379894"/>
        </a:xfrm>
        <a:prstGeom prst="left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48530" y="3532520"/>
        <a:ext cx="1336994" cy="227936"/>
      </dsp:txXfrm>
    </dsp:sp>
    <dsp:sp modelId="{83F8A3AE-E2AC-466B-B271-83DBBB5D6171}">
      <dsp:nvSpPr>
        <dsp:cNvPr id="0" name=""/>
        <dsp:cNvSpPr/>
      </dsp:nvSpPr>
      <dsp:spPr>
        <a:xfrm>
          <a:off x="168120" y="3103775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Consistent</a:t>
          </a:r>
          <a:endParaRPr lang="en-US" sz="2800" kern="1200" dirty="0"/>
        </a:p>
      </dsp:txBody>
      <dsp:txXfrm>
        <a:off x="199911" y="3135566"/>
        <a:ext cx="2107243" cy="1021830"/>
      </dsp:txXfrm>
    </dsp:sp>
    <dsp:sp modelId="{79C1BC8E-2B81-4C5D-826D-AC6F768D53E6}">
      <dsp:nvSpPr>
        <dsp:cNvPr id="0" name=""/>
        <dsp:cNvSpPr/>
      </dsp:nvSpPr>
      <dsp:spPr>
        <a:xfrm rot="18256687">
          <a:off x="1501234" y="2014794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573402" y="2062906"/>
        <a:ext cx="1420594" cy="144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DF7B94A-3135-4529-93D6-E1241C219012}" type="datetimeFigureOut">
              <a:rPr lang="en-US" smtClean="0"/>
              <a:t>12/4/13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8E06774-79B3-45CD-B013-C7AD74DFA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E990867-4F19-4D12-BC85-3B0C48406CF9}" type="datetimeFigureOut">
              <a:rPr lang="en-US" smtClean="0"/>
              <a:t>12/4/13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860425"/>
            <a:ext cx="3095625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311872"/>
            <a:ext cx="7437119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CEDBC09E-7920-47B5-AB74-033998E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Relationship Id="rId3" Type="http://schemas.openxmlformats.org/officeDocument/2006/relationships/hyperlink" Target="http://www.dccomics.com/tv/super-friends-1973-1974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1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0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64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9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http://www.dccomics.com/tv/super-friends-1973-1974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r>
              <a:rPr lang="en-US" baseline="0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1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4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7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4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3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3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89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67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86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9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1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1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41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1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5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56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67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9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87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69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28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184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6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24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1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72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03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33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18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88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08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96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63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842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69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29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4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61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62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02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807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72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512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9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1591-90BC-47EB-9B50-289D6F65777F}" type="datetimeFigureOut">
              <a:rPr lang="en-US" smtClean="0"/>
              <a:t>12/4/13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3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50.xml"/><Relationship Id="rId2" Type="http://schemas.openxmlformats.org/officeDocument/2006/relationships/hyperlink" Target="http://memegenerator.net/Twin-Peaks-Log-Lad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jpeg"/><Relationship Id="rId13" Type="http://schemas.openxmlformats.org/officeDocument/2006/relationships/image" Target="../media/image44.png"/><Relationship Id="rId14" Type="http://schemas.openxmlformats.org/officeDocument/2006/relationships/image" Target="../media/image45.jpeg"/><Relationship Id="rId15" Type="http://schemas.openxmlformats.org/officeDocument/2006/relationships/image" Target="../media/image46.png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gif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7056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1"/>
            <a:ext cx="9144000" cy="3828507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00050" y="4175149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175143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NDCLondon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5" y="436944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5" y="5728889"/>
            <a:ext cx="1172880" cy="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0053" y="89794"/>
            <a:ext cx="4382861" cy="1754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CQRS </a:t>
            </a:r>
            <a:r>
              <a:rPr lang="en-US" sz="4200" dirty="0" smtClean="0"/>
              <a:t>with</a:t>
            </a:r>
            <a:r>
              <a:rPr lang="en-US" sz="5400" dirty="0" smtClean="0"/>
              <a:t> </a:t>
            </a:r>
            <a:br>
              <a:rPr lang="en-US" sz="5400" dirty="0" smtClean="0"/>
            </a:br>
            <a:r>
              <a:rPr lang="en-US" sz="5400" dirty="0" smtClean="0"/>
              <a:t>Erlang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430" y="2539882"/>
            <a:ext cx="1885220" cy="8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is about</a:t>
            </a:r>
            <a:r>
              <a:rPr lang="en-US" sz="4800" dirty="0" smtClean="0">
                <a:solidFill>
                  <a:schemeClr val="bg1"/>
                </a:solidFill>
              </a:rPr>
              <a:t/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separating reads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from writes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4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CQRS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about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928" y="1581885"/>
            <a:ext cx="83681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Your heart says </a:t>
            </a:r>
            <a:r>
              <a:rPr lang="en-US" sz="4800" dirty="0" smtClean="0">
                <a:solidFill>
                  <a:prstClr val="white"/>
                </a:solidFill>
              </a:rPr>
              <a:t/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“it’s the right thing” </a:t>
            </a:r>
            <a:endParaRPr lang="en-US" i="1" dirty="0">
              <a:solidFill>
                <a:prstClr val="white"/>
              </a:solidFill>
            </a:endParaRPr>
          </a:p>
          <a:p>
            <a:pPr lvl="1" algn="ctr" fontAlgn="base"/>
            <a:endParaRPr lang="en-US" sz="2000" i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…but your brain says</a:t>
            </a:r>
            <a:r>
              <a:rPr lang="en-US" sz="4800" i="1" dirty="0" smtClean="0">
                <a:solidFill>
                  <a:prstClr val="white"/>
                </a:solidFill>
              </a:rPr>
              <a:t/>
            </a:r>
            <a:br>
              <a:rPr lang="en-US" sz="4800" i="1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“you’re a big </a:t>
            </a:r>
            <a:r>
              <a:rPr lang="en-US" sz="5400" i="1" dirty="0" err="1" smtClean="0">
                <a:solidFill>
                  <a:prstClr val="white"/>
                </a:solidFill>
              </a:rPr>
              <a:t>stinkin</a:t>
            </a:r>
            <a:r>
              <a:rPr lang="en-US" sz="5400" i="1" dirty="0" smtClean="0">
                <a:solidFill>
                  <a:prstClr val="white"/>
                </a:solidFill>
              </a:rPr>
              <a:t>’ fraud”</a:t>
            </a:r>
            <a:endParaRPr lang="en-US" sz="4800" i="1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834" y="514870"/>
            <a:ext cx="5874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</a:rPr>
              <a:t>Domain Driven </a:t>
            </a:r>
            <a:r>
              <a:rPr lang="en-US" sz="4800" b="1" dirty="0" smtClean="0">
                <a:solidFill>
                  <a:prstClr val="white"/>
                </a:solidFill>
              </a:rPr>
              <a:t>Design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63" y="1616288"/>
            <a:ext cx="3190553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751383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5"/>
            <a:ext cx="34290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SQL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Two way data binding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71427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ORM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5922" y="2843295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Repository&lt;T&gt;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99008" y="1419333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2907" y="4782107"/>
            <a:ext cx="3851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l</a:t>
            </a:r>
            <a:r>
              <a:rPr lang="en-US" dirty="0" smtClean="0">
                <a:solidFill>
                  <a:prstClr val="white"/>
                </a:solidFill>
              </a:rPr>
              <a:t>oad()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   </a:t>
            </a:r>
            <a:r>
              <a:rPr lang="en-US" dirty="0" err="1" smtClean="0">
                <a:solidFill>
                  <a:prstClr val="white"/>
                </a:solidFill>
              </a:rPr>
              <a:t>this.DataSource</a:t>
            </a:r>
            <a:r>
              <a:rPr lang="en-US" dirty="0" smtClean="0">
                <a:solidFill>
                  <a:prstClr val="white"/>
                </a:solidFill>
              </a:rPr>
              <a:t> = _</a:t>
            </a:r>
            <a:r>
              <a:rPr lang="en-US" dirty="0" err="1" smtClean="0">
                <a:solidFill>
                  <a:prstClr val="white"/>
                </a:solidFill>
              </a:rPr>
              <a:t>service.GetData</a:t>
            </a:r>
            <a:r>
              <a:rPr lang="en-US" dirty="0" smtClean="0">
                <a:solidFill>
                  <a:prstClr val="white"/>
                </a:solidFill>
              </a:rPr>
              <a:t>();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043133" y="1473455"/>
            <a:ext cx="0" cy="318516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3" y="4833417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save()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  </a:t>
            </a:r>
            <a:r>
              <a:rPr lang="en-US" dirty="0" smtClean="0">
                <a:solidFill>
                  <a:prstClr val="white"/>
                </a:solidFill>
              </a:rPr>
              <a:t>_</a:t>
            </a:r>
            <a:r>
              <a:rPr lang="en-US" dirty="0" err="1" smtClean="0">
                <a:solidFill>
                  <a:prstClr val="white"/>
                </a:solidFill>
              </a:rPr>
              <a:t>service.Save</a:t>
            </a:r>
            <a:r>
              <a:rPr lang="en-US" dirty="0">
                <a:solidFill>
                  <a:prstClr val="white"/>
                </a:solidFill>
              </a:rPr>
              <a:t>(</a:t>
            </a:r>
            <a:r>
              <a:rPr lang="en-US" dirty="0" err="1">
                <a:solidFill>
                  <a:prstClr val="white"/>
                </a:solidFill>
              </a:rPr>
              <a:t>this.Data</a:t>
            </a:r>
            <a:r>
              <a:rPr lang="en-US" dirty="0" smtClean="0">
                <a:solidFill>
                  <a:prstClr val="white"/>
                </a:solidFill>
              </a:rPr>
              <a:t>)</a:t>
            </a:r>
            <a:r>
              <a:rPr lang="en-US" dirty="0" smtClean="0">
                <a:solidFill>
                  <a:prstClr val="white"/>
                </a:solidFill>
              </a:rPr>
              <a:t>;</a:t>
            </a:r>
            <a:r>
              <a:rPr lang="en-US" dirty="0" smtClean="0">
                <a:solidFill>
                  <a:prstClr val="white"/>
                </a:solidFill>
              </a:rPr>
              <a:t/>
            </a:r>
            <a:br>
              <a:rPr lang="en-US" dirty="0" smtClean="0">
                <a:solidFill>
                  <a:prstClr val="white"/>
                </a:solidFill>
              </a:rPr>
            </a:br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1" y="167694"/>
            <a:ext cx="1876385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Bog standard</a:t>
            </a:r>
          </a:p>
          <a:p>
            <a:r>
              <a:rPr lang="en-US" sz="2400" b="1" dirty="0" smtClean="0">
                <a:solidFill>
                  <a:prstClr val="white"/>
                </a:solidFill>
              </a:rPr>
              <a:t>Layered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Architecture</a:t>
            </a:r>
          </a:p>
          <a:p>
            <a:r>
              <a:rPr lang="en-US" b="1" dirty="0" smtClean="0">
                <a:solidFill>
                  <a:prstClr val="white"/>
                </a:solidFill>
              </a:rPr>
              <a:t>(not CQRS)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5922" y="2178553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prstClr val="white"/>
                </a:solidFill>
              </a:rPr>
              <a:t>“Aggregate”</a:t>
            </a:r>
            <a:r>
              <a:rPr lang="en-US" dirty="0" smtClean="0">
                <a:solidFill>
                  <a:prstClr val="white"/>
                </a:solidFill>
              </a:rPr>
              <a:t>&lt;T&gt; </a:t>
            </a:r>
            <a:r>
              <a:rPr lang="en-US" dirty="0" smtClean="0">
                <a:solidFill>
                  <a:prstClr val="white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13558" y="1385390"/>
            <a:ext cx="13791" cy="3297349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86995" y="1456284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 rot="20070093">
            <a:off x="5173911" y="4645381"/>
            <a:ext cx="4315508" cy="1349455"/>
          </a:xfrm>
          <a:prstGeom prst="irregularSeal1">
            <a:avLst/>
          </a:prstGeom>
          <a:solidFill>
            <a:srgbClr val="FFFF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ConcurrencyException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57648" y="1607071"/>
            <a:ext cx="2286000" cy="50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426" y="313146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white"/>
                </a:solidFill>
              </a:rPr>
              <a:t>Task-based UI</a:t>
            </a:r>
            <a:endParaRPr lang="en-US" sz="4800" b="1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4" y="2577669"/>
            <a:ext cx="5220724" cy="3225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65343" y="2194521"/>
            <a:ext cx="1306624" cy="129837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779543" y="145046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endCxn id="14" idx="2"/>
          </p:cNvCxnSpPr>
          <p:nvPr/>
        </p:nvCxnSpPr>
        <p:spPr>
          <a:xfrm flipV="1">
            <a:off x="6878472" y="2114530"/>
            <a:ext cx="522176" cy="188426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1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00817939"/>
              </p:ext>
            </p:extLst>
          </p:nvPr>
        </p:nvGraphicFramePr>
        <p:xfrm>
          <a:off x="613129" y="885110"/>
          <a:ext cx="7841302" cy="5208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08009" y="167694"/>
            <a:ext cx="233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(as a cycle)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3832" y="858352"/>
            <a:ext cx="5597228" cy="2704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2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 flipV="1">
            <a:off x="987930" y="3707200"/>
            <a:ext cx="679864" cy="77179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571302" y="2298324"/>
            <a:ext cx="1536674" cy="2838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5" idx="0"/>
          </p:cNvCxnSpPr>
          <p:nvPr/>
        </p:nvCxnSpPr>
        <p:spPr>
          <a:xfrm>
            <a:off x="1785491" y="2122573"/>
            <a:ext cx="444617" cy="12388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19303" y="1165931"/>
            <a:ext cx="821203" cy="4436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92183" y="2832085"/>
            <a:ext cx="1242304" cy="1354999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8902" y="4464885"/>
            <a:ext cx="791282" cy="81275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2230110" y="3894845"/>
            <a:ext cx="815873" cy="110156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10184" y="2750220"/>
            <a:ext cx="1167378" cy="2130737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5100" y="5029199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99691" y="166913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5255" y="167694"/>
            <a:ext cx="274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(more details)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59" y="3361444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1302" y="5171301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54807" y="5396983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3504" y="5171299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74570" y="3656761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74570" y="3202320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5993" y="2743599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45993" y="2284876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5993" y="4115483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79369" y="781301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7488" y="1646784"/>
            <a:ext cx="19054" cy="60724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87956" y="1261130"/>
            <a:ext cx="1689607" cy="13226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54" idx="0"/>
          </p:cNvCxnSpPr>
          <p:nvPr/>
        </p:nvCxnSpPr>
        <p:spPr>
          <a:xfrm flipH="1">
            <a:off x="4510900" y="1370317"/>
            <a:ext cx="253202" cy="99890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84606" y="236921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5878" y="248112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2337" y="1050277"/>
            <a:ext cx="158353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65889" y="2591037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1716263" y="23969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88196" y="4165946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8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22" y="1295400"/>
            <a:ext cx="5922956" cy="47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keep your privates private</a:t>
            </a:r>
          </a:p>
        </p:txBody>
      </p:sp>
    </p:spTree>
    <p:extLst>
      <p:ext uri="{BB962C8B-B14F-4D97-AF65-F5344CB8AC3E}">
        <p14:creationId xmlns:p14="http://schemas.microsoft.com/office/powerpoint/2010/main" val="32587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V="1">
            <a:off x="534053" y="541675"/>
            <a:ext cx="2065391" cy="35860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20175" y="4797093"/>
            <a:ext cx="4570281" cy="13060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76948" y="693216"/>
            <a:ext cx="3240968" cy="3611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8" idx="3"/>
          </p:cNvCxnSpPr>
          <p:nvPr/>
        </p:nvCxnSpPr>
        <p:spPr>
          <a:xfrm>
            <a:off x="1503569" y="2844258"/>
            <a:ext cx="60211" cy="41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</p:cNvCxnSpPr>
          <p:nvPr/>
        </p:nvCxnSpPr>
        <p:spPr>
          <a:xfrm flipH="1" flipV="1">
            <a:off x="4614867" y="1263195"/>
            <a:ext cx="1775589" cy="314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62439" y="3212776"/>
            <a:ext cx="1817261" cy="604835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5718" y="4071799"/>
            <a:ext cx="577804" cy="104344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55141" y="3697920"/>
            <a:ext cx="682533" cy="119232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015278" y="3191496"/>
            <a:ext cx="856046" cy="1732739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3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9046" y="167694"/>
            <a:ext cx="87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2768" y="3288279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8375" y="5130193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21880" y="5355877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577" y="5130192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22725" y="335237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2725" y="2994976"/>
            <a:ext cx="229064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2724" y="263750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49962" y="1728000"/>
            <a:ext cx="8640" cy="6912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935304" y="3719067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220395" y="2278432"/>
            <a:ext cx="1627853" cy="140768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</p:cNvCxnSpPr>
          <p:nvPr/>
        </p:nvCxnSpPr>
        <p:spPr>
          <a:xfrm flipH="1">
            <a:off x="3962439" y="1423774"/>
            <a:ext cx="1049" cy="60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0410" y="2110684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9303" y="2543431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525" y="1103733"/>
            <a:ext cx="1203922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Flowchart: Magnetic Disk 3"/>
          <p:cNvSpPr/>
          <p:nvPr/>
        </p:nvSpPr>
        <p:spPr>
          <a:xfrm>
            <a:off x="817767" y="20235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0410" y="297390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820880" y="14391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Flowchart: Magnetic Disk 58"/>
          <p:cNvSpPr/>
          <p:nvPr/>
        </p:nvSpPr>
        <p:spPr>
          <a:xfrm>
            <a:off x="821966" y="67476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90454" y="884280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724" y="227843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6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6193" y="1219941"/>
            <a:ext cx="824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University Challenge</a:t>
            </a:r>
            <a:endParaRPr lang="en-US" sz="4800" b="1" dirty="0"/>
          </a:p>
        </p:txBody>
      </p:sp>
      <p:pic>
        <p:nvPicPr>
          <p:cNvPr id="2" name="Picture 1" descr="YoungOnes.ScumbagColle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369" y="2821869"/>
            <a:ext cx="9854527" cy="20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1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0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9" y="0"/>
            <a:ext cx="7192285" cy="798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74" y="175405"/>
            <a:ext cx="8991600" cy="1661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/>
                </a:solidFill>
              </a:rPr>
              <a:t>V</a:t>
            </a:r>
            <a:r>
              <a:rPr lang="en-US" sz="4800" dirty="0" smtClean="0">
                <a:solidFill>
                  <a:prstClr val="white"/>
                </a:solidFill>
              </a:rPr>
              <a:t>endor relationships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>
                <a:solidFill>
                  <a:prstClr val="white"/>
                </a:solidFill>
              </a:rPr>
              <a:t>should be </a:t>
            </a:r>
            <a:r>
              <a:rPr lang="en-US" sz="5400" i="1" dirty="0" smtClean="0">
                <a:solidFill>
                  <a:prstClr val="white"/>
                </a:solidFill>
                <a:latin typeface="Bodoni MT" panose="02070603080606020203" pitchFamily="18" charset="0"/>
              </a:rPr>
              <a:t>consensual</a:t>
            </a:r>
            <a:endParaRPr lang="en-US" sz="5400" i="1" dirty="0">
              <a:solidFill>
                <a:prstClr val="white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4470" y="4351023"/>
            <a:ext cx="4075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fontAlgn="base"/>
            <a:r>
              <a:rPr lang="en-US" sz="3600" dirty="0" smtClean="0">
                <a:solidFill>
                  <a:prstClr val="white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8724" y="914400"/>
            <a:ext cx="62901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9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35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6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9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¢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60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2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76333" y="3029584"/>
            <a:ext cx="291412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200" dirty="0" smtClean="0">
                <a:solidFill>
                  <a:prstClr val="white"/>
                </a:solidFill>
              </a:rPr>
              <a:t>scaling up</a:t>
            </a:r>
          </a:p>
        </p:txBody>
      </p:sp>
    </p:spTree>
    <p:extLst>
      <p:ext uri="{BB962C8B-B14F-4D97-AF65-F5344CB8AC3E}">
        <p14:creationId xmlns:p14="http://schemas.microsoft.com/office/powerpoint/2010/main" val="75754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7561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explicit &amp; tunable staleness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0660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8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Let the business tweak CAP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2398027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60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simplify conflicts,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read</a:t>
            </a:r>
            <a:r>
              <a:rPr lang="en-US" sz="4800" dirty="0">
                <a:solidFill>
                  <a:prstClr val="white"/>
                </a:solidFill>
              </a:rPr>
              <a:t>-write </a:t>
            </a:r>
            <a:r>
              <a:rPr lang="en-US" sz="4800" dirty="0" smtClean="0">
                <a:solidFill>
                  <a:prstClr val="white"/>
                </a:solidFill>
              </a:rPr>
              <a:t>contention,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and </a:t>
            </a:r>
            <a:r>
              <a:rPr lang="en-US" sz="4800" dirty="0">
                <a:solidFill>
                  <a:prstClr val="white"/>
                </a:solidFill>
              </a:rPr>
              <a:t>concurrency</a:t>
            </a:r>
          </a:p>
          <a:p>
            <a:pPr lvl="1" algn="ctr" fontAlgn="base"/>
            <a:endParaRPr lang="en-US" sz="48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9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3638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6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9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3363" y="3163896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2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61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9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2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63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4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1963" y="3663618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475730">
            <a:off x="1927371" y="493377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accountCreated</a:t>
            </a:r>
            <a:r>
              <a:rPr lang="en-US" dirty="0" smtClean="0">
                <a:solidFill>
                  <a:schemeClr val="bg1"/>
                </a:solidFill>
              </a:rPr>
              <a:t>, 21203}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475730">
            <a:off x="2453905" y="492156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475730">
            <a:off x="2982589" y="492110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475730">
            <a:off x="3523498" y="490934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475730">
            <a:off x="4039251" y="494507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{withdrawn, 200203, 350}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475730">
            <a:off x="4591684" y="4932861"/>
            <a:ext cx="259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overdrafted</a:t>
            </a:r>
            <a:r>
              <a:rPr lang="en-US" dirty="0" smtClean="0">
                <a:solidFill>
                  <a:schemeClr val="bg1"/>
                </a:solidFill>
              </a:rPr>
              <a:t>, 200203, 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475730">
            <a:off x="5121655" y="49093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loanOfferSent</a:t>
            </a:r>
            <a:r>
              <a:rPr lang="en-US" dirty="0" smtClean="0">
                <a:solidFill>
                  <a:schemeClr val="bg1"/>
                </a:solidFill>
              </a:rPr>
              <a:t>, 200203}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475730">
            <a:off x="5653573" y="4932403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200203, 1000}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475730">
            <a:off x="6223861" y="4732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{moved, 200203, …}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1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  <a:hlinkClick r:id="rId2"/>
              </a:rPr>
              <a:t>http://memegenerator.net/Twin-Peaks-Log-Lady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57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 rot="210894">
            <a:off x="553331" y="317802"/>
            <a:ext cx="5099942" cy="1481700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Our </a:t>
            </a:r>
            <a:r>
              <a:rPr lang="en-US" sz="3200" i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one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chance 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</a:t>
            </a:r>
          </a:p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get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it right</a:t>
            </a:r>
          </a:p>
        </p:txBody>
      </p:sp>
      <p:sp>
        <p:nvSpPr>
          <p:cNvPr id="4" name="Multiply 3"/>
          <p:cNvSpPr/>
          <p:nvPr/>
        </p:nvSpPr>
        <p:spPr>
          <a:xfrm rot="299150">
            <a:off x="1199075" y="1002834"/>
            <a:ext cx="664234" cy="534839"/>
          </a:xfrm>
          <a:prstGeom prst="mathMultiply">
            <a:avLst>
              <a:gd name="adj1" fmla="val 8889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61" y="1679288"/>
            <a:ext cx="5486400" cy="34778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Big Design Upfront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YAGNI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Just-in-Time</a:t>
            </a:r>
          </a:p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Future-proof</a:t>
            </a:r>
            <a:r>
              <a:rPr lang="en-US" sz="4400" dirty="0">
                <a:solidFill>
                  <a:prstClr val="white"/>
                </a:solidFill>
              </a:rPr>
              <a:t/>
            </a:r>
            <a:br>
              <a:rPr lang="en-US" sz="4400" dirty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338495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718" y="219833"/>
            <a:ext cx="7379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</a:rPr>
              <a:t>Monoliths typically aren’t this helpful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542"/>
            <a:ext cx="9144000" cy="4309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826" y="3245403"/>
            <a:ext cx="145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Active-record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smart-UI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712" y="39365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Ad-hoc SQL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7099" y="234440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mission-critical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24/7 </a:t>
            </a:r>
            <a:r>
              <a:rPr lang="en-US" dirty="0" smtClean="0">
                <a:solidFill>
                  <a:srgbClr val="FFFFFF"/>
                </a:solidFill>
              </a:rPr>
              <a:t>3,000 TPS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145" y="20750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Predictive analytics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5834" y="2794901"/>
            <a:ext cx="199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MVC &amp; Entity Framework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4377" y="2501398"/>
            <a:ext cx="159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Monthly batch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616279" y="2090913"/>
            <a:ext cx="679988" cy="2952511"/>
            <a:chOff x="3616279" y="2090913"/>
            <a:chExt cx="679988" cy="295251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627824" y="2558173"/>
              <a:ext cx="449680" cy="1701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758950" y="2668158"/>
              <a:ext cx="12830" cy="12955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630659" y="2090913"/>
              <a:ext cx="423363" cy="2693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16279" y="3910913"/>
              <a:ext cx="450572" cy="142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066851" y="4052972"/>
              <a:ext cx="211186" cy="5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61256" y="2565316"/>
              <a:ext cx="216782" cy="5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049102" y="2097432"/>
              <a:ext cx="247165" cy="11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901279" y="4022590"/>
              <a:ext cx="12152" cy="1020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7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Why Erlang?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1209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solidFill>
                  <a:prstClr val="black"/>
                </a:solidFill>
              </a:rPr>
              <a:t>?</a:t>
            </a:r>
            <a:endParaRPr lang="en-US" sz="30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&gt; Why Erlang?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135197"/>
            <a:ext cx="762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Erlang is </a:t>
            </a:r>
            <a:r>
              <a:rPr lang="en-US" sz="4800" b="1" dirty="0"/>
              <a:t>open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proven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sz="4800" b="1" dirty="0"/>
              <a:t>cross-platform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writing </a:t>
            </a:r>
            <a:r>
              <a:rPr lang="en-US" sz="4800" b="1" dirty="0"/>
              <a:t>reliable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concurrent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distributed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systems.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Its </a:t>
            </a:r>
            <a:r>
              <a:rPr lang="en-US" sz="4800" b="1" dirty="0" smtClean="0"/>
              <a:t>pattern matching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is FTW.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5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7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7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11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 / </a:t>
            </a:r>
            <a:r>
              <a:rPr lang="en-US" dirty="0" err="1" smtClean="0">
                <a:solidFill>
                  <a:prstClr val="white"/>
                </a:solidFill>
              </a:rPr>
              <a:t>Joxa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5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9" y="5019783"/>
            <a:ext cx="3962399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None)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80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3246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5626"/>
            <a:ext cx="7009263" cy="4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message passing time</a:t>
            </a:r>
            <a:r>
              <a:rPr lang="en-US" sz="4400" dirty="0" smtClean="0">
                <a:solidFill>
                  <a:srgbClr val="FFFFFF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and the </a:t>
            </a:r>
            <a:r>
              <a:rPr lang="en-US" sz="4400" b="1" dirty="0" smtClean="0">
                <a:solidFill>
                  <a:srgbClr val="FFFFFF"/>
                </a:solidFill>
              </a:rPr>
              <a:t>time to create a process</a:t>
            </a:r>
            <a:r>
              <a:rPr lang="en-US" sz="4400" dirty="0" smtClean="0">
                <a:solidFill>
                  <a:srgbClr val="FFFFFF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–Mike Williams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2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1" y="1032056"/>
            <a:ext cx="8423137" cy="4026641"/>
            <a:chOff x="475326" y="838200"/>
            <a:chExt cx="8079082" cy="3871770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079082" cy="1966770"/>
              <a:chOff x="463301" y="228598"/>
              <a:chExt cx="2719373" cy="56078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079081" cy="1966770"/>
              <a:chOff x="463301" y="228598"/>
              <a:chExt cx="2719373" cy="56078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51" y="76201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Java 6 or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50" y="5029201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1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4" y="55626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5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near zero context switching cost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15312" y="2316375"/>
            <a:ext cx="3396698" cy="2192097"/>
            <a:chOff x="4791534" y="2296671"/>
            <a:chExt cx="2798113" cy="2027481"/>
          </a:xfrm>
        </p:grpSpPr>
        <p:sp>
          <p:nvSpPr>
            <p:cNvPr id="9" name="Flowchart: Process 8"/>
            <p:cNvSpPr/>
            <p:nvPr/>
          </p:nvSpPr>
          <p:spPr>
            <a:xfrm>
              <a:off x="5449405" y="2296671"/>
              <a:ext cx="2140242" cy="2027481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4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 flipV="1">
              <a:off x="4791534" y="3308071"/>
              <a:ext cx="657871" cy="23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7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5" y="1754037"/>
            <a:ext cx="150707" cy="6081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3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7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9" y="1491076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8" y="1491076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1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supervision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9" y="2362616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7" y="1551150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8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2" y="1219200"/>
            <a:ext cx="761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</a:t>
            </a:r>
            <a:r>
              <a:rPr lang="en-US" sz="1050" dirty="0" smtClean="0">
                <a:solidFill>
                  <a:prstClr val="white"/>
                </a:solidFill>
              </a:rPr>
              <a:t>upervisor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3" y="123016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</a:rPr>
              <a:t>worker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9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90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7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766" b="7766"/>
          <a:stretch>
            <a:fillRect/>
          </a:stretch>
        </p:blipFill>
        <p:spPr>
          <a:xfrm>
            <a:off x="0" y="870112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155247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4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1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Nines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Uptime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Annual Downtime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99.9999999%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30 milliseconds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300 milliseconds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 </a:t>
                      </a:r>
                      <a:r>
                        <a:rPr lang="en-US" sz="1500" u="none" strike="noStrike" dirty="0" smtClean="0">
                          <a:effectLst/>
                        </a:rPr>
                        <a:t>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32 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99.9990000%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53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99.9000000%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8 hours, 46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99.0000000%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3 days, 15 hours, 36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1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5"/>
            <a:ext cx="58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9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1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media.dcentertainment.com/sites/default/files/tv-covers/2012/02/1973-SuperFriends-key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177"/>
            <a:ext cx="9148175" cy="457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63237" y="5455829"/>
            <a:ext cx="32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[insert awe inspiring demo here]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3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94" y="5410202"/>
            <a:ext cx="1127779" cy="10973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21069"/>
            <a:ext cx="803794" cy="8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81" y="2564172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348872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6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291720"/>
            <a:ext cx="1905000" cy="50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11" y="3297109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2" y="4225047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66" y="2564173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421071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3234389"/>
            <a:ext cx="20478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7679" y="304800"/>
            <a:ext cx="8231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When you reach for CQRS </a:t>
            </a:r>
            <a:br>
              <a:rPr lang="en-US" sz="3200" dirty="0">
                <a:solidFill>
                  <a:prstClr val="white"/>
                </a:solidFill>
              </a:rPr>
            </a:br>
            <a:r>
              <a:rPr lang="en-US" sz="3200" dirty="0">
                <a:solidFill>
                  <a:prstClr val="white"/>
                </a:solidFill>
              </a:rPr>
              <a:t>you are solving </a:t>
            </a:r>
            <a:r>
              <a:rPr lang="en-US" sz="3200" dirty="0" smtClean="0">
                <a:solidFill>
                  <a:prstClr val="white"/>
                </a:solidFill>
              </a:rPr>
              <a:t>problems</a:t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smtClean="0">
                <a:solidFill>
                  <a:prstClr val="white"/>
                </a:solidFill>
              </a:rPr>
              <a:t>that led these companies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9000" y="5666488"/>
            <a:ext cx="821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…to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gregfyoung.files.wordpress.com/2012/02/dsc_0294.jpg?w=300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3" y="2743197"/>
            <a:ext cx="1571412" cy="23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watch some videos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" y="541123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http://subscriptions.viddler.com/GregYoung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91" y="1751223"/>
            <a:ext cx="5372291" cy="3338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nut 6"/>
          <p:cNvSpPr/>
          <p:nvPr/>
        </p:nvSpPr>
        <p:spPr>
          <a:xfrm>
            <a:off x="1524701" y="515573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6018443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986295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“Learn Y</a:t>
            </a:r>
            <a:r>
              <a:rPr lang="en-US" sz="3200" b="1" dirty="0" smtClean="0">
                <a:solidFill>
                  <a:prstClr val="white"/>
                </a:solidFill>
              </a:rPr>
              <a:t>ou Some </a:t>
            </a:r>
            <a:r>
              <a:rPr lang="en-US" sz="3200" b="1" dirty="0">
                <a:solidFill>
                  <a:prstClr val="white"/>
                </a:solidFill>
              </a:rPr>
              <a:t>Erlang for Great </a:t>
            </a:r>
            <a:r>
              <a:rPr lang="en-US" sz="3200" b="1" dirty="0" smtClean="0">
                <a:solidFill>
                  <a:prstClr val="white"/>
                </a:solidFill>
              </a:rPr>
              <a:t>Good!” </a:t>
            </a:r>
            <a:r>
              <a:rPr lang="en-US" sz="3200" b="1" dirty="0" smtClean="0">
                <a:solidFill>
                  <a:prstClr val="white"/>
                </a:solidFill>
              </a:rPr>
              <a:t/>
            </a:r>
            <a:br>
              <a:rPr lang="en-US" sz="3200" b="1" dirty="0" smtClean="0">
                <a:solidFill>
                  <a:prstClr val="white"/>
                </a:solidFill>
              </a:rPr>
            </a:br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this excellent and free online book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some books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32" y="1885950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454820" y="766763"/>
            <a:ext cx="263128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over Image For Programming Erlang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0" y="1838325"/>
            <a:ext cx="2631280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390" y="24544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Start a polyglot FP group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94" y="1916596"/>
            <a:ext cx="2063028" cy="2375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89" y="1922687"/>
            <a:ext cx="2359049" cy="2359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854" y="5007079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http://nashfp.org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45" y="1909633"/>
            <a:ext cx="5620745" cy="23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771028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Bryan </a:t>
            </a:r>
            <a:r>
              <a:rPr lang="en-US" sz="3600" dirty="0" smtClean="0"/>
              <a:t>Hunter</a:t>
            </a:r>
            <a:endParaRPr lang="en-US" sz="2400" dirty="0"/>
          </a:p>
          <a:p>
            <a:pPr>
              <a:buNone/>
            </a:pPr>
            <a:r>
              <a:rPr lang="en-US" sz="3200" dirty="0"/>
              <a:t>Twitter: @</a:t>
            </a:r>
            <a:r>
              <a:rPr lang="en-US" sz="3200" dirty="0" err="1"/>
              <a:t>bryan_hunter</a:t>
            </a:r>
            <a:endParaRPr lang="en-US" sz="3200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smtClean="0"/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8" y="394932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7" y="3976675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7" y="304801"/>
            <a:ext cx="2027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111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1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-9938"/>
            <a:ext cx="9165891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Right tool for the </a:t>
            </a:r>
            <a:r>
              <a:rPr lang="en-US" sz="4800" i="1" dirty="0" smtClean="0">
                <a:solidFill>
                  <a:schemeClr val="bg1"/>
                </a:solidFill>
              </a:rPr>
              <a:t>job!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2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r>
              <a:rPr lang="en-US" sz="6600" b="1" dirty="0" smtClean="0">
                <a:solidFill>
                  <a:schemeClr val="bg1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r>
              <a:rPr lang="en-US" sz="6600" b="1" dirty="0" smtClean="0">
                <a:solidFill>
                  <a:schemeClr val="bg1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chemeClr val="bg1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9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/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Command </a:t>
            </a:r>
            <a:r>
              <a:rPr lang="en-US" sz="3600" b="1" dirty="0">
                <a:solidFill>
                  <a:schemeClr val="bg1"/>
                </a:solidFill>
              </a:rPr>
              <a:t>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(CQS)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applied to the “big”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2263677"/>
            <a:ext cx="8001000" cy="22672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MutateSomeState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GetWithoutTouching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sz="32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</a:p>
        </p:txBody>
      </p:sp>
    </p:spTree>
    <p:extLst>
      <p:ext uri="{BB962C8B-B14F-4D97-AF65-F5344CB8AC3E}">
        <p14:creationId xmlns:p14="http://schemas.microsoft.com/office/powerpoint/2010/main" val="60832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8455</TotalTime>
  <Words>1864</Words>
  <Application>Microsoft Macintosh PowerPoint</Application>
  <PresentationFormat>On-screen Show (4:3)</PresentationFormat>
  <Paragraphs>411</Paragraphs>
  <Slides>47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and why  CQRS?</vt:lpstr>
      <vt:lpstr>CQRS is  Command Query Responsibility Segregation.</vt:lpstr>
      <vt:lpstr>CQRS is  an architectural  pattern.</vt:lpstr>
      <vt:lpstr> Command Query Separation (CQS) applied to the “big”</vt:lpstr>
      <vt:lpstr>CQRS is about separating reads  from writes</vt:lpstr>
      <vt:lpstr>CQRS is about heresy</vt:lpstr>
      <vt:lpstr>Why CQRS?</vt:lpstr>
      <vt:lpstr>&gt; Why CQRS?</vt:lpstr>
      <vt:lpstr>&gt; Why CQRS?</vt:lpstr>
      <vt:lpstr>&gt; How CQRS?</vt:lpstr>
      <vt:lpstr>&gt; How CQRS?</vt:lpstr>
      <vt:lpstr>&gt; How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Erlang?</vt:lpstr>
      <vt:lpstr>&gt; Why Erlang?</vt:lpstr>
      <vt:lpstr>Erlang Runtime System (in-context)</vt:lpstr>
      <vt:lpstr>Erlang (the Language)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83</cp:revision>
  <cp:lastPrinted>2013-12-02T17:03:17Z</cp:lastPrinted>
  <dcterms:created xsi:type="dcterms:W3CDTF">2013-09-12T14:32:39Z</dcterms:created>
  <dcterms:modified xsi:type="dcterms:W3CDTF">2013-12-04T10:08:58Z</dcterms:modified>
</cp:coreProperties>
</file>